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handoutMasterIdLst>
    <p:handoutMasterId r:id="rId35"/>
  </p:handoutMasterIdLst>
  <p:sldIdLst>
    <p:sldId id="259" r:id="rId2"/>
    <p:sldId id="257" r:id="rId3"/>
    <p:sldId id="258" r:id="rId4"/>
    <p:sldId id="256" r:id="rId5"/>
    <p:sldId id="292" r:id="rId6"/>
    <p:sldId id="261" r:id="rId7"/>
    <p:sldId id="262" r:id="rId8"/>
    <p:sldId id="263" r:id="rId9"/>
    <p:sldId id="266" r:id="rId10"/>
    <p:sldId id="281" r:id="rId11"/>
    <p:sldId id="282" r:id="rId12"/>
    <p:sldId id="268" r:id="rId13"/>
    <p:sldId id="264" r:id="rId14"/>
    <p:sldId id="269" r:id="rId15"/>
    <p:sldId id="270" r:id="rId16"/>
    <p:sldId id="284" r:id="rId17"/>
    <p:sldId id="285" r:id="rId18"/>
    <p:sldId id="286" r:id="rId19"/>
    <p:sldId id="287" r:id="rId20"/>
    <p:sldId id="267" r:id="rId21"/>
    <p:sldId id="273" r:id="rId22"/>
    <p:sldId id="275" r:id="rId23"/>
    <p:sldId id="276" r:id="rId24"/>
    <p:sldId id="277" r:id="rId25"/>
    <p:sldId id="279" r:id="rId26"/>
    <p:sldId id="278" r:id="rId27"/>
    <p:sldId id="280" r:id="rId28"/>
    <p:sldId id="271" r:id="rId29"/>
    <p:sldId id="288" r:id="rId30"/>
    <p:sldId id="289" r:id="rId31"/>
    <p:sldId id="290" r:id="rId32"/>
    <p:sldId id="291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89" autoAdjust="0"/>
  </p:normalViewPr>
  <p:slideViewPr>
    <p:cSldViewPr>
      <p:cViewPr>
        <p:scale>
          <a:sx n="48" d="100"/>
          <a:sy n="48" d="100"/>
        </p:scale>
        <p:origin x="-54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2547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3852" y="1"/>
            <a:ext cx="2972547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B83CB6-179B-4D28-A202-645E200BCA63}" type="datetimeFigureOut">
              <a:rPr lang="en-GB" smtClean="0"/>
              <a:t>13/09/2017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331"/>
            <a:ext cx="297254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3852" y="8685331"/>
            <a:ext cx="297254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72479-7712-4C53-B365-E207287510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52282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BBE42C-3DB0-4B05-9227-8CB08874CB9E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343401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68521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781770-715F-4044-85A3-60F0C4D588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493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7DDB7-A975-4B87-A608-45E436477D8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7DDB7-A975-4B87-A608-45E436477D8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7DDB7-A975-4B87-A608-45E436477D8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6759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732ABB-4721-4BCC-ABB0-A01B2F46F92E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871591-318A-45EB-B6EC-A7209F7EA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732ABB-4721-4BCC-ABB0-A01B2F46F92E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871591-318A-45EB-B6EC-A7209F7EA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732ABB-4721-4BCC-ABB0-A01B2F46F92E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871591-318A-45EB-B6EC-A7209F7EA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732ABB-4721-4BCC-ABB0-A01B2F46F92E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871591-318A-45EB-B6EC-A7209F7EA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732ABB-4721-4BCC-ABB0-A01B2F46F92E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871591-318A-45EB-B6EC-A7209F7EA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732ABB-4721-4BCC-ABB0-A01B2F46F92E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871591-318A-45EB-B6EC-A7209F7EA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732ABB-4721-4BCC-ABB0-A01B2F46F92E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871591-318A-45EB-B6EC-A7209F7EA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732ABB-4721-4BCC-ABB0-A01B2F46F92E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871591-318A-45EB-B6EC-A7209F7EA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732ABB-4721-4BCC-ABB0-A01B2F46F92E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871591-318A-45EB-B6EC-A7209F7EA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732ABB-4721-4BCC-ABB0-A01B2F46F92E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871591-318A-45EB-B6EC-A7209F7EA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732ABB-4721-4BCC-ABB0-A01B2F46F92E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871591-318A-45EB-B6EC-A7209F7EA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66563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charset="0"/>
              </a:endParaRPr>
            </a:p>
          </p:txBody>
        </p:sp>
        <p:sp>
          <p:nvSpPr>
            <p:cNvPr id="66564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6565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6656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F0732ABB-4721-4BCC-ABB0-A01B2F46F92E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6656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n-US"/>
          </a:p>
        </p:txBody>
      </p:sp>
      <p:sp>
        <p:nvSpPr>
          <p:cNvPr id="6657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871591-318A-45EB-B6EC-A7209F7EA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xisnexis.com/uk/legal/search/enhRunRemoteLink.do?A=0.7211254512563546&amp;service=citation&amp;langcountry=GB&amp;backKey=20_T26466716166&amp;linkInfo=F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Disabled </a:t>
            </a:r>
            <a:r>
              <a:rPr lang="en-GB" dirty="0" smtClean="0"/>
              <a:t>People’s Rights </a:t>
            </a:r>
            <a:r>
              <a:rPr lang="en-GB" dirty="0" smtClean="0"/>
              <a:t>to Housing – Using the Equality Act 2010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3038" y="3427412"/>
            <a:ext cx="7239000" cy="1873795"/>
          </a:xfrm>
        </p:spPr>
        <p:txBody>
          <a:bodyPr/>
          <a:lstStyle/>
          <a:p>
            <a:pPr algn="ctr"/>
            <a:r>
              <a:rPr lang="en-GB" sz="3200" dirty="0" smtClean="0"/>
              <a:t>Catherine Rayner</a:t>
            </a:r>
          </a:p>
          <a:p>
            <a:pPr algn="ctr"/>
            <a:r>
              <a:rPr lang="en-GB" sz="2400" dirty="0" smtClean="0"/>
              <a:t>Barrister 7 Bedford Row</a:t>
            </a:r>
          </a:p>
          <a:p>
            <a:pPr algn="ctr"/>
            <a:r>
              <a:rPr lang="en-GB" sz="2400" dirty="0" smtClean="0"/>
              <a:t>Chair </a:t>
            </a:r>
          </a:p>
          <a:p>
            <a:pPr algn="ctr"/>
            <a:r>
              <a:rPr lang="en-GB" sz="2400" dirty="0" smtClean="0"/>
              <a:t>Discrimination Law Association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Direct Discrimination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sz="2400" dirty="0" smtClean="0"/>
              <a:t>Can result from a positive act </a:t>
            </a:r>
            <a:r>
              <a:rPr lang="en-GB" sz="2400" b="1" i="1" dirty="0" smtClean="0"/>
              <a:t>or</a:t>
            </a:r>
            <a:r>
              <a:rPr lang="en-GB" sz="2400" dirty="0" smtClean="0"/>
              <a:t> an omission  - failing to do something which is done for those who do not share the disability ( such as offering accommodation or providing with a service) or doing something which would not be done to a person who  does not share the disability ( such as asking for a higher deposit; issuing a shorter tenancy ; only offering property on the ground floor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Direct Discrimination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lr>
                <a:schemeClr val="tx2"/>
              </a:buClr>
              <a:buFont typeface="Wingdings" pitchFamily="2" charset="2"/>
              <a:buChar char="¡"/>
            </a:pPr>
            <a:r>
              <a:rPr lang="en-GB" sz="2400" dirty="0" smtClean="0"/>
              <a:t>Cannot be justified or excused by claims that</a:t>
            </a:r>
          </a:p>
          <a:p>
            <a:pPr marL="342900" lvl="1" indent="-342900">
              <a:buClr>
                <a:schemeClr val="tx2"/>
              </a:buClr>
              <a:buFont typeface="Wingdings" pitchFamily="2" charset="2"/>
              <a:buChar char="¡"/>
            </a:pPr>
            <a:r>
              <a:rPr lang="en-GB" sz="2400" dirty="0" smtClean="0"/>
              <a:t>It was not  our intention to discriminate</a:t>
            </a:r>
          </a:p>
          <a:p>
            <a:pPr marL="342900" lvl="1" indent="-342900">
              <a:buClr>
                <a:schemeClr val="tx2"/>
              </a:buClr>
              <a:buFont typeface="Wingdings" pitchFamily="2" charset="2"/>
              <a:buChar char="¡"/>
            </a:pPr>
            <a:r>
              <a:rPr lang="en-GB" sz="2400" dirty="0" smtClean="0"/>
              <a:t>We did not realise that it would be a problem </a:t>
            </a:r>
          </a:p>
          <a:p>
            <a:pPr marL="342900" lvl="1" indent="-342900">
              <a:buClr>
                <a:schemeClr val="tx2"/>
              </a:buClr>
              <a:buFont typeface="Wingdings" pitchFamily="2" charset="2"/>
              <a:buChar char="¡"/>
            </a:pPr>
            <a:r>
              <a:rPr lang="en-GB" sz="2400" dirty="0" smtClean="0"/>
              <a:t>We were trying to help and acting out of the best motives</a:t>
            </a:r>
          </a:p>
          <a:p>
            <a:pPr marL="342900" lvl="1" indent="-342900">
              <a:buClr>
                <a:schemeClr val="tx2"/>
              </a:buClr>
              <a:buFont typeface="Wingdings" pitchFamily="2" charset="2"/>
              <a:buChar char="¡"/>
            </a:pPr>
            <a:r>
              <a:rPr lang="en-GB" sz="2400" dirty="0" smtClean="0"/>
              <a:t>We have never had to deal with this disability before</a:t>
            </a:r>
          </a:p>
          <a:p>
            <a:pPr marL="342900" lvl="1" indent="-342900">
              <a:buClr>
                <a:schemeClr val="tx2"/>
              </a:buClr>
              <a:buNone/>
            </a:pPr>
            <a:endParaRPr lang="en-GB" sz="2400" dirty="0" smtClean="0"/>
          </a:p>
          <a:p>
            <a:pPr marL="342900" lvl="1" indent="-342900">
              <a:buClr>
                <a:schemeClr val="tx2"/>
              </a:buClr>
              <a:buFont typeface="Wingdings" pitchFamily="2" charset="2"/>
              <a:buChar char="¡"/>
            </a:pPr>
            <a:endParaRPr lang="en-GB" sz="2400" dirty="0" smtClean="0"/>
          </a:p>
          <a:p>
            <a:pPr marL="342900" lvl="1" indent="-342900">
              <a:buClr>
                <a:schemeClr val="tx2"/>
              </a:buClr>
              <a:buNone/>
            </a:pPr>
            <a:endParaRPr lang="en-GB" sz="2400" dirty="0" smtClean="0"/>
          </a:p>
          <a:p>
            <a:pPr marL="342900" lvl="1" indent="-342900">
              <a:buClr>
                <a:schemeClr val="tx2"/>
              </a:buClr>
              <a:buFont typeface="Wingdings" pitchFamily="2" charset="2"/>
              <a:buChar char="¡"/>
            </a:pPr>
            <a:endParaRPr lang="en-GB" sz="2400" dirty="0" smtClean="0"/>
          </a:p>
          <a:p>
            <a:pPr marL="342900" lvl="1" indent="-342900">
              <a:buClr>
                <a:schemeClr val="tx2"/>
              </a:buClr>
              <a:buFont typeface="Wingdings" pitchFamily="2" charset="2"/>
              <a:buChar char="¡"/>
            </a:pPr>
            <a:endParaRPr lang="en-GB" sz="2400" dirty="0" smtClean="0"/>
          </a:p>
          <a:p>
            <a:pPr marL="342900" lvl="1" indent="-342900">
              <a:buClr>
                <a:schemeClr val="tx2"/>
              </a:buClr>
              <a:buFont typeface="Wingdings" pitchFamily="2" charset="2"/>
              <a:buChar char="¡"/>
            </a:pPr>
            <a:endParaRPr lang="en-GB" sz="2400" dirty="0" smtClean="0"/>
          </a:p>
          <a:p>
            <a:pPr marL="342900" lvl="1" indent="-342900">
              <a:buClr>
                <a:schemeClr val="tx2"/>
              </a:buClr>
              <a:buFont typeface="Wingdings" pitchFamily="2" charset="2"/>
              <a:buChar char="¡"/>
            </a:pPr>
            <a:endParaRPr lang="en-GB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Forms of Direct Discrimination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Refusal to provide a service to  someone with a disability by not registering them with the agency; not offering accommodation; failing to make them aware of possible  available accommodation;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Discrimination arising from Disability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sz="2200" dirty="0" smtClean="0"/>
              <a:t> </a:t>
            </a:r>
            <a:r>
              <a:rPr lang="en-GB" sz="2400" dirty="0" smtClean="0"/>
              <a:t>Unfavourable treatment by A because of something arising in consequence of Bs disability which</a:t>
            </a:r>
          </a:p>
          <a:p>
            <a:pPr lvl="1"/>
            <a:r>
              <a:rPr lang="en-GB" sz="2400" dirty="0" smtClean="0"/>
              <a:t>A cannot show to be a proportionate means of achieving a legitimate aim</a:t>
            </a:r>
          </a:p>
          <a:p>
            <a:pPr lvl="1"/>
            <a:r>
              <a:rPr lang="en-GB" sz="2400" dirty="0" smtClean="0"/>
              <a:t>Applies only if A knew or could reasonable have been expected to know of the disability</a:t>
            </a:r>
          </a:p>
          <a:p>
            <a:pPr lvl="1">
              <a:buNone/>
            </a:pPr>
            <a:r>
              <a:rPr lang="en-GB" sz="2400" dirty="0" smtClean="0"/>
              <a:t>(s 15 EqA 2010)</a:t>
            </a:r>
            <a:endParaRPr lang="en-GB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www.7br.co.uk - Email : crayner@7br.co.uk - tel clerks: 020 7242 3555</a:t>
            </a:r>
            <a:endParaRPr lang="en-GB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Examples of Something arising from the disability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772816"/>
            <a:ext cx="7784033" cy="4169197"/>
          </a:xfrm>
        </p:spPr>
        <p:txBody>
          <a:bodyPr/>
          <a:lstStyle/>
          <a:p>
            <a:pPr lvl="1"/>
            <a:r>
              <a:rPr lang="en-GB" sz="2400" dirty="0" smtClean="0"/>
              <a:t>Need for and presence of an assistance dog</a:t>
            </a:r>
          </a:p>
          <a:p>
            <a:pPr lvl="1"/>
            <a:r>
              <a:rPr lang="en-GB" sz="2400" dirty="0" smtClean="0"/>
              <a:t>Use of a mobility device</a:t>
            </a:r>
          </a:p>
          <a:p>
            <a:pPr lvl="1"/>
            <a:r>
              <a:rPr lang="en-GB" sz="2400" dirty="0" smtClean="0"/>
              <a:t>Need for alternative format of written materials and agreements</a:t>
            </a:r>
          </a:p>
          <a:p>
            <a:pPr lvl="1"/>
            <a:r>
              <a:rPr lang="en-GB" sz="2400" dirty="0" smtClean="0"/>
              <a:t>Displaying side effects of medication</a:t>
            </a:r>
          </a:p>
          <a:p>
            <a:pPr lvl="1"/>
            <a:r>
              <a:rPr lang="en-GB" sz="2400" dirty="0" smtClean="0"/>
              <a:t>Displaying behaviours which arise from disability </a:t>
            </a:r>
          </a:p>
          <a:p>
            <a:pPr lvl="1"/>
            <a:r>
              <a:rPr lang="en-GB" sz="2400" dirty="0" smtClean="0"/>
              <a:t>Having particular needs as result of disability such as handrails or a ramp or adjusted light switches for </a:t>
            </a:r>
            <a:r>
              <a:rPr lang="en-GB" sz="2400" dirty="0" err="1" smtClean="0"/>
              <a:t>eg</a:t>
            </a:r>
            <a:endParaRPr lang="en-US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Justifying the discrimination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Some personality traits or behaviours  have been used to justify discriminatory treatment – swearing or aggressive behaviour to others in a work place for example</a:t>
            </a:r>
          </a:p>
          <a:p>
            <a:r>
              <a:rPr lang="en-GB" dirty="0" smtClean="0"/>
              <a:t>LFT for a </a:t>
            </a:r>
            <a:r>
              <a:rPr lang="en-GB" b="1" i="1" dirty="0" smtClean="0"/>
              <a:t>reason arising </a:t>
            </a:r>
            <a:r>
              <a:rPr lang="en-GB" dirty="0" smtClean="0"/>
              <a:t>can be justified if it is a </a:t>
            </a:r>
            <a:r>
              <a:rPr lang="en-GB" b="1" i="1" dirty="0" smtClean="0"/>
              <a:t>proportionate means of achieving a legitimate aim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Disability Discrimination and knowledge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A person will not discriminate against someone if they did not know or could not be expected to know of the disability</a:t>
            </a:r>
          </a:p>
          <a:p>
            <a:r>
              <a:rPr lang="en-GB" sz="2400" dirty="0" smtClean="0"/>
              <a:t>If someone has a hidden disability or one which is being managed by medication informing a decision maker or service provider may be necessary if concerns about future discrimination</a:t>
            </a:r>
          </a:p>
          <a:p>
            <a:r>
              <a:rPr lang="en-GB" sz="2400" dirty="0" smtClean="0"/>
              <a:t>Constructive knowledge is enough – </a:t>
            </a:r>
            <a:r>
              <a:rPr lang="en-GB" sz="2400" dirty="0" err="1" smtClean="0"/>
              <a:t>ie</a:t>
            </a:r>
            <a:r>
              <a:rPr lang="en-GB" sz="2400" dirty="0" smtClean="0"/>
              <a:t> if its obvious or should be obvious to a reasonable or ordinary person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Indirect discrimination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Is concerned with different outcomes for different groups, despite the same treatment – it is about how some policies or practices or rules have an adverse effect on disabled people. 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Indirect discrimination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If A applies a provision criterion or practice to B, which is discriminatory in relation to a characteristic of Bs, they will discriminate unless they can justify the treatment as a proportionate means of achieving a legitimate aim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Indirect Discrimination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A PCP will be discriminatory if it</a:t>
            </a:r>
            <a:endParaRPr lang="en-US" sz="2800" dirty="0" smtClean="0"/>
          </a:p>
          <a:p>
            <a:pPr lvl="1"/>
            <a:r>
              <a:rPr lang="en-GB" sz="2400" dirty="0" smtClean="0"/>
              <a:t>Is applied to people who do not have the same disability that B has </a:t>
            </a:r>
          </a:p>
          <a:p>
            <a:pPr lvl="1"/>
            <a:r>
              <a:rPr lang="en-GB" sz="2400" dirty="0" smtClean="0"/>
              <a:t>It puts B at a particular disadvantage, compared to those who do not have the same disability as B ( or it would do so)</a:t>
            </a:r>
          </a:p>
          <a:p>
            <a:pPr lvl="1"/>
            <a:r>
              <a:rPr lang="en-GB" sz="2400" dirty="0" smtClean="0"/>
              <a:t>B is put at that disadvantage and</a:t>
            </a:r>
          </a:p>
          <a:p>
            <a:pPr lvl="1"/>
            <a:r>
              <a:rPr lang="en-GB" sz="2400" dirty="0" smtClean="0"/>
              <a:t>A cannot shown that it is a proportionate means of achieving a legitimate aim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 is covered by the act?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7" cy="4241205"/>
          </a:xfrm>
        </p:spPr>
        <p:txBody>
          <a:bodyPr/>
          <a:lstStyle/>
          <a:p>
            <a:r>
              <a:rPr lang="en-GB" sz="3000" dirty="0" smtClean="0"/>
              <a:t>Any one who is </a:t>
            </a:r>
            <a:r>
              <a:rPr lang="en-GB" sz="3000" b="1" i="1" dirty="0" smtClean="0"/>
              <a:t>disabled</a:t>
            </a:r>
            <a:r>
              <a:rPr lang="en-GB" sz="3000" dirty="0" smtClean="0"/>
              <a:t> within the meaning of the Equality Act 2010</a:t>
            </a:r>
          </a:p>
          <a:p>
            <a:r>
              <a:rPr lang="en-GB" sz="3000" dirty="0" smtClean="0"/>
              <a:t>Any one who is </a:t>
            </a:r>
            <a:r>
              <a:rPr lang="en-GB" sz="3000" b="1" i="1" dirty="0" smtClean="0"/>
              <a:t>associated</a:t>
            </a:r>
            <a:r>
              <a:rPr lang="en-GB" sz="3000" dirty="0" smtClean="0"/>
              <a:t> with a person who is disabled under the Act</a:t>
            </a:r>
          </a:p>
          <a:p>
            <a:r>
              <a:rPr lang="en-GB" sz="3000" dirty="0" smtClean="0"/>
              <a:t>Any one who is </a:t>
            </a:r>
            <a:r>
              <a:rPr lang="en-GB" sz="3000" b="1" i="1" dirty="0" smtClean="0"/>
              <a:t>using or seeking to use </a:t>
            </a:r>
            <a:r>
              <a:rPr lang="en-GB" sz="3000" dirty="0" smtClean="0"/>
              <a:t>a public service</a:t>
            </a:r>
          </a:p>
          <a:p>
            <a:r>
              <a:rPr lang="en-GB" sz="3000" dirty="0" smtClean="0"/>
              <a:t>Anyone who is </a:t>
            </a:r>
            <a:r>
              <a:rPr lang="en-GB" sz="3000" b="1" i="1" dirty="0" smtClean="0"/>
              <a:t>seeking to use/access </a:t>
            </a:r>
            <a:r>
              <a:rPr lang="en-GB" sz="3000" dirty="0" smtClean="0"/>
              <a:t>private accommodation</a:t>
            </a:r>
          </a:p>
          <a:p>
            <a:pPr>
              <a:buNone/>
            </a:pPr>
            <a:endParaRPr lang="en-GB" sz="3000" dirty="0" smtClean="0"/>
          </a:p>
          <a:p>
            <a:pPr>
              <a:buNone/>
            </a:pPr>
            <a:r>
              <a:rPr lang="en-GB" sz="3000" dirty="0" smtClean="0"/>
              <a:t>	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Indirect discrimination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 smtClean="0"/>
              <a:t>Can be shown by statistical comparisons of groups</a:t>
            </a:r>
          </a:p>
          <a:p>
            <a:pPr lvl="1"/>
            <a:r>
              <a:rPr lang="en-GB" dirty="0" smtClean="0"/>
              <a:t>Can be the result of a practice only affecting one person</a:t>
            </a:r>
          </a:p>
          <a:p>
            <a:pPr lvl="1"/>
            <a:r>
              <a:rPr lang="en-GB" dirty="0" smtClean="0"/>
              <a:t>Can be justified, on the basis of  being a proportionate means of achieving a legitimate end 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www.7br.co.uk - Email : crayner@7br.co.uk - tel clerks: 020 7242 3555</a:t>
            </a: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Service Provision – </a:t>
            </a:r>
            <a:br>
              <a:rPr lang="en-GB" dirty="0" smtClean="0"/>
            </a:br>
            <a:r>
              <a:rPr lang="en-GB" dirty="0" smtClean="0"/>
              <a:t>Section 29 EQA 2010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0013" y="1827212"/>
            <a:ext cx="7313612" cy="4338091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A service-provider (A) must not, in providing the service, discriminate against or victimise a person (B),—</a:t>
            </a:r>
          </a:p>
          <a:p>
            <a:pPr>
              <a:buNone/>
            </a:pPr>
            <a:r>
              <a:rPr lang="en-GB" dirty="0" smtClean="0"/>
              <a:t>(a)     as to the terms on which A provides the service to B;</a:t>
            </a:r>
          </a:p>
          <a:p>
            <a:pPr>
              <a:buNone/>
            </a:pPr>
            <a:r>
              <a:rPr lang="en-GB" dirty="0" smtClean="0"/>
              <a:t>(b)     by terminating the provision of the service to B;</a:t>
            </a:r>
          </a:p>
          <a:p>
            <a:pPr>
              <a:buNone/>
            </a:pPr>
            <a:r>
              <a:rPr lang="en-GB" dirty="0" smtClean="0"/>
              <a:t>(c)     by subjecting B to any other detriment.</a:t>
            </a:r>
          </a:p>
          <a:p>
            <a:endParaRPr lang="en-GB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Service Provision – </a:t>
            </a:r>
            <a:br>
              <a:rPr lang="en-GB" dirty="0" smtClean="0"/>
            </a:br>
            <a:r>
              <a:rPr lang="en-GB" dirty="0" smtClean="0"/>
              <a:t>Section 29 EQA 2010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 smtClean="0"/>
              <a:t>includes the provision of goods or facilities.</a:t>
            </a:r>
          </a:p>
          <a:p>
            <a:r>
              <a:rPr lang="en-GB" sz="3200" dirty="0" smtClean="0"/>
              <a:t>the provision of a service in the exercise of a public function </a:t>
            </a:r>
          </a:p>
          <a:p>
            <a:pPr lvl="1"/>
            <a:r>
              <a:rPr lang="en-GB" sz="2800" dirty="0" smtClean="0"/>
              <a:t>To the public</a:t>
            </a:r>
          </a:p>
          <a:p>
            <a:pPr lvl="1"/>
            <a:r>
              <a:rPr lang="en-GB" sz="2800" dirty="0" smtClean="0"/>
              <a:t>To a section of the public</a:t>
            </a:r>
          </a:p>
          <a:p>
            <a:pPr lvl="1"/>
            <a:endParaRPr lang="en-US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Service Provision – </a:t>
            </a:r>
            <a:br>
              <a:rPr lang="en-GB" dirty="0" smtClean="0"/>
            </a:br>
            <a:r>
              <a:rPr lang="en-GB" dirty="0" smtClean="0"/>
              <a:t>Section 29 EQA 2010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 smtClean="0"/>
              <a:t>This includes</a:t>
            </a:r>
          </a:p>
          <a:p>
            <a:pPr lvl="1"/>
            <a:r>
              <a:rPr lang="en-GB" sz="2800" dirty="0" smtClean="0"/>
              <a:t>All steps in allocating and providing housing/ accommodation under a public sector duty</a:t>
            </a:r>
          </a:p>
          <a:p>
            <a:pPr lvl="1"/>
            <a:r>
              <a:rPr lang="en-GB" sz="2800" dirty="0" smtClean="0"/>
              <a:t>Managing public housing including maintaining and repairing</a:t>
            </a:r>
          </a:p>
          <a:p>
            <a:pPr lvl="1"/>
            <a:r>
              <a:rPr lang="en-GB" sz="2800" dirty="0" smtClean="0"/>
              <a:t>Costs associated with housing – Council tax – see </a:t>
            </a:r>
            <a:r>
              <a:rPr lang="en-GB" sz="2800" dirty="0" err="1" smtClean="0"/>
              <a:t>Jagoo</a:t>
            </a:r>
            <a:r>
              <a:rPr lang="en-GB" sz="2800" dirty="0" smtClean="0"/>
              <a:t> v Bristol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Service Provision – </a:t>
            </a:r>
            <a:br>
              <a:rPr lang="en-GB" dirty="0" smtClean="0"/>
            </a:br>
            <a:r>
              <a:rPr lang="en-GB" dirty="0" smtClean="0"/>
              <a:t>Section 29 EQA 2010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public function is a function that is a function of a public nature for the purposes of the </a:t>
            </a:r>
            <a:r>
              <a:rPr lang="en-GB" dirty="0" smtClean="0">
                <a:hlinkClick r:id="rId2"/>
              </a:rPr>
              <a:t>Human Rights Act 1998</a:t>
            </a:r>
            <a:r>
              <a:rPr lang="en-GB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service-provider might discriminate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0013" y="1700808"/>
            <a:ext cx="7313612" cy="4241205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by not providing a person with a service</a:t>
            </a:r>
          </a:p>
          <a:p>
            <a:r>
              <a:rPr lang="en-GB" dirty="0" smtClean="0"/>
              <a:t>of the same quality or</a:t>
            </a:r>
          </a:p>
          <a:p>
            <a:r>
              <a:rPr lang="en-GB" dirty="0" smtClean="0"/>
              <a:t>in the same manner or on the same terms </a:t>
            </a:r>
          </a:p>
          <a:p>
            <a:pPr>
              <a:buNone/>
            </a:pPr>
            <a:r>
              <a:rPr lang="en-GB" dirty="0" smtClean="0"/>
              <a:t>Which the service-provider usually provides to the public (or the section of it which includes the person).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Premises  section 35 </a:t>
            </a:r>
            <a:r>
              <a:rPr lang="en-GB" dirty="0" err="1" smtClean="0"/>
              <a:t>EqA</a:t>
            </a:r>
            <a:r>
              <a:rPr lang="en-GB" dirty="0" smtClean="0"/>
              <a:t> 2010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827212"/>
            <a:ext cx="7496001" cy="4338091"/>
          </a:xfrm>
        </p:spPr>
        <p:txBody>
          <a:bodyPr/>
          <a:lstStyle/>
          <a:p>
            <a:pPr>
              <a:buNone/>
            </a:pPr>
            <a:r>
              <a:rPr lang="en-GB" sz="2400" dirty="0" smtClean="0"/>
              <a:t>A person (A) who has the right to dispose of premises must not harass the person occupying or a person applying to occupy and must not discriminate or victimise  against another</a:t>
            </a:r>
          </a:p>
          <a:p>
            <a:pPr>
              <a:buNone/>
            </a:pPr>
            <a:r>
              <a:rPr lang="en-GB" sz="2400" dirty="0" smtClean="0"/>
              <a:t>(a)  as to the terms on which A offers to dispose of the premises to B;</a:t>
            </a:r>
          </a:p>
          <a:p>
            <a:pPr>
              <a:buNone/>
            </a:pPr>
            <a:r>
              <a:rPr lang="en-GB" sz="2400" dirty="0" smtClean="0"/>
              <a:t>(b)  by not disposing of the premises to B;</a:t>
            </a:r>
          </a:p>
          <a:p>
            <a:pPr>
              <a:buNone/>
            </a:pPr>
            <a:r>
              <a:rPr lang="en-GB" sz="2400" dirty="0" smtClean="0"/>
              <a:t>(c)  in A's treatment of B with respect to things done in relation to persons seeking premises.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Premises  section 35 </a:t>
            </a:r>
            <a:r>
              <a:rPr lang="en-GB" dirty="0" err="1" smtClean="0"/>
              <a:t>EqA</a:t>
            </a:r>
            <a:r>
              <a:rPr lang="en-GB" dirty="0" smtClean="0"/>
              <a:t> 2010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A person (A) who manages premises must not discriminate against a person (B) who occupies the premises—</a:t>
            </a:r>
          </a:p>
          <a:p>
            <a:pPr>
              <a:buNone/>
            </a:pPr>
            <a:r>
              <a:rPr lang="en-GB" sz="2400" dirty="0" smtClean="0"/>
              <a:t>(a)   in the way in which A allows B, or by not allowing B, to make use of a benefit or facility;</a:t>
            </a:r>
          </a:p>
          <a:p>
            <a:pPr>
              <a:buNone/>
            </a:pPr>
            <a:r>
              <a:rPr lang="en-GB" sz="2400" dirty="0" smtClean="0"/>
              <a:t>(b)   by evicting B (or taking steps for the purpose of securing B's eviction);</a:t>
            </a:r>
          </a:p>
          <a:p>
            <a:pPr>
              <a:buNone/>
            </a:pPr>
            <a:r>
              <a:rPr lang="en-GB" sz="2400" dirty="0" smtClean="0"/>
              <a:t>(c)   by subjecting B to any other detriment.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Duty to make reasonable adjustments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Section 20 duty of EA sets out 3 situations in which a person who has the duty must </a:t>
            </a:r>
          </a:p>
          <a:p>
            <a:r>
              <a:rPr lang="en-GB" dirty="0" smtClean="0"/>
              <a:t>Take such steps as are reasonable for them to have to take in order to avoid disadvantage or to provide an auxiliary aid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Duty to make reasonable adjustments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Where a PCP puts a disabled person at a substantial disadvantage;</a:t>
            </a:r>
          </a:p>
          <a:p>
            <a:r>
              <a:rPr lang="en-GB" dirty="0" smtClean="0"/>
              <a:t>Where a physical feature puts a disabled person at a substantial disadvantage or</a:t>
            </a:r>
          </a:p>
          <a:p>
            <a:r>
              <a:rPr lang="en-GB" dirty="0" smtClean="0"/>
              <a:t>Where a person is put or would be put at a substantial disadvantage but for the provision of an auxiliary aid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Who is disabled within the EA 2010?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GB" sz="2200" b="1" dirty="0" smtClean="0"/>
              <a:t>Disability ( s 6 EqA 2010)</a:t>
            </a:r>
          </a:p>
          <a:p>
            <a:pPr>
              <a:buNone/>
            </a:pPr>
            <a:r>
              <a:rPr lang="en-GB" sz="2200" dirty="0" smtClean="0"/>
              <a:t>A person will be disabled if they have a</a:t>
            </a:r>
          </a:p>
          <a:p>
            <a:pPr>
              <a:buNone/>
            </a:pPr>
            <a:r>
              <a:rPr lang="en-GB" sz="2200" dirty="0" smtClean="0"/>
              <a:t>mental or physical impairment </a:t>
            </a:r>
            <a:r>
              <a:rPr lang="en-GB" sz="2200" b="1" dirty="0" smtClean="0"/>
              <a:t>and</a:t>
            </a:r>
          </a:p>
          <a:p>
            <a:pPr>
              <a:buNone/>
            </a:pPr>
            <a:r>
              <a:rPr lang="en-GB" sz="2200" dirty="0" smtClean="0"/>
              <a:t>The impairment has a substantial and</a:t>
            </a:r>
          </a:p>
          <a:p>
            <a:pPr>
              <a:buNone/>
            </a:pPr>
            <a:r>
              <a:rPr lang="en-GB" sz="2200" dirty="0" smtClean="0"/>
              <a:t>Long term effect on their ability to carry out normal day to day activities</a:t>
            </a:r>
          </a:p>
          <a:p>
            <a:pPr>
              <a:buNone/>
            </a:pPr>
            <a:r>
              <a:rPr lang="en-GB" sz="2200" b="1" dirty="0" smtClean="0"/>
              <a:t>Schedule 1 EqA 2010 9 s 2 (1)</a:t>
            </a:r>
          </a:p>
          <a:p>
            <a:pPr>
              <a:buNone/>
            </a:pPr>
            <a:r>
              <a:rPr lang="en-GB" sz="2200" dirty="0" smtClean="0"/>
              <a:t>Long term means </a:t>
            </a:r>
          </a:p>
          <a:p>
            <a:pPr>
              <a:buNone/>
            </a:pPr>
            <a:r>
              <a:rPr lang="en-GB" sz="2200" dirty="0" smtClean="0"/>
              <a:t>has lasted or is likely to last 12 months</a:t>
            </a:r>
          </a:p>
          <a:p>
            <a:pPr>
              <a:buNone/>
            </a:pPr>
            <a:r>
              <a:rPr lang="en-GB" sz="2200" dirty="0" smtClean="0"/>
              <a:t>Or is likely to last for the rest of a persons life</a:t>
            </a:r>
          </a:p>
          <a:p>
            <a:pPr>
              <a:buNone/>
            </a:pPr>
            <a:endParaRPr lang="en-GB" sz="2200" dirty="0" smtClean="0"/>
          </a:p>
          <a:p>
            <a:pPr>
              <a:buNone/>
            </a:pPr>
            <a:r>
              <a:rPr lang="en-GB" sz="2200" dirty="0" smtClean="0"/>
              <a:t>	</a:t>
            </a:r>
            <a:endParaRPr lang="en-GB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www.7br.co.uk - Email : crayner@7br.co.uk - tel clerks: 020 7242 3555</a:t>
            </a:r>
            <a:endParaRPr lang="en-GB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Duty to make reasonable adjustments means that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827213"/>
            <a:ext cx="7784033" cy="4114800"/>
          </a:xfrm>
        </p:spPr>
        <p:txBody>
          <a:bodyPr/>
          <a:lstStyle/>
          <a:p>
            <a:r>
              <a:rPr lang="en-GB" dirty="0" smtClean="0"/>
              <a:t> </a:t>
            </a:r>
            <a:r>
              <a:rPr lang="en-GB" sz="2400" dirty="0" smtClean="0"/>
              <a:t>a person or organisation with the duty must adjust policies and procedures or even practices including terms and conditions of letting, provide different formats or remove offending terms or conditions</a:t>
            </a:r>
          </a:p>
          <a:p>
            <a:r>
              <a:rPr lang="en-GB" sz="2400" dirty="0" smtClean="0"/>
              <a:t>They must make alterations to a building or premises to remove physical barriers to access – temporary ramp; wider door ways; </a:t>
            </a:r>
          </a:p>
          <a:p>
            <a:r>
              <a:rPr lang="en-GB" sz="2400" dirty="0" smtClean="0"/>
              <a:t>They must provide aids to assist – better light switches; handrails </a:t>
            </a:r>
            <a:endParaRPr lang="en-US" sz="24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dirty="0" smtClean="0"/>
              <a:t>Duty to make reasonable adjustments – service and premises- Schedule 4 </a:t>
            </a:r>
            <a:r>
              <a:rPr lang="en-GB" sz="3200" dirty="0" err="1" smtClean="0"/>
              <a:t>EqA</a:t>
            </a:r>
            <a:r>
              <a:rPr lang="en-GB" sz="3200" dirty="0" smtClean="0"/>
              <a:t> 2010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600" dirty="0" smtClean="0"/>
              <a:t>The duty to make reasonable adjustments covers someone who lets premises or controls the premises or who is controller of a common hold</a:t>
            </a:r>
          </a:p>
          <a:p>
            <a:r>
              <a:rPr lang="en-GB" sz="2600" dirty="0" smtClean="0"/>
              <a:t>where a premises is let the controller must vary any agreement so as to allow a tenant to  make reasonable alterations to fixtures and fittings, although not to the physical features of a property</a:t>
            </a:r>
            <a:endParaRPr lang="en-US" sz="26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dirty="0" smtClean="0"/>
              <a:t>Duty to make reasonable adjustments – service and premises</a:t>
            </a:r>
            <a:br>
              <a:rPr lang="en-GB" sz="3200" dirty="0" smtClean="0"/>
            </a:br>
            <a:r>
              <a:rPr lang="en-GB" sz="3200" dirty="0" smtClean="0"/>
              <a:t>schedule 4 </a:t>
            </a:r>
            <a:r>
              <a:rPr lang="en-GB" sz="3200" dirty="0" err="1" smtClean="0"/>
              <a:t>EqA</a:t>
            </a:r>
            <a:r>
              <a:rPr lang="en-GB" sz="3200" dirty="0" smtClean="0"/>
              <a:t> 2010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Physical features does not include</a:t>
            </a:r>
          </a:p>
          <a:p>
            <a:r>
              <a:rPr lang="en-GB" dirty="0" smtClean="0"/>
              <a:t>Furnishings or furniture </a:t>
            </a:r>
          </a:p>
          <a:p>
            <a:r>
              <a:rPr lang="en-GB" dirty="0" smtClean="0"/>
              <a:t>Adjustments should always be allowed to</a:t>
            </a:r>
          </a:p>
          <a:p>
            <a:pPr lvl="1"/>
            <a:r>
              <a:rPr lang="en-GB" dirty="0" smtClean="0"/>
              <a:t>Signs and notices</a:t>
            </a:r>
          </a:p>
          <a:p>
            <a:pPr lvl="1"/>
            <a:r>
              <a:rPr lang="en-GB" dirty="0" smtClean="0"/>
              <a:t>Taps and door handles</a:t>
            </a:r>
          </a:p>
          <a:p>
            <a:pPr lvl="1"/>
            <a:r>
              <a:rPr lang="en-GB" dirty="0" smtClean="0"/>
              <a:t>Entry systems and door bells</a:t>
            </a:r>
          </a:p>
          <a:p>
            <a:pPr lvl="1"/>
            <a:r>
              <a:rPr lang="en-GB" dirty="0" smtClean="0"/>
              <a:t>Wall ; door or surface colours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this mean in practice?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200" dirty="0" smtClean="0"/>
              <a:t>There are two elements to the test</a:t>
            </a:r>
          </a:p>
          <a:p>
            <a:r>
              <a:rPr lang="en-GB" sz="2200" dirty="0" smtClean="0"/>
              <a:t>First there must be an impairment which can be described – it does not have to be medically well recognised – </a:t>
            </a:r>
          </a:p>
          <a:p>
            <a:pPr lvl="1"/>
            <a:r>
              <a:rPr lang="en-GB" sz="2200" dirty="0" smtClean="0"/>
              <a:t>Depression</a:t>
            </a:r>
          </a:p>
          <a:p>
            <a:pPr lvl="1"/>
            <a:r>
              <a:rPr lang="en-GB" sz="2200" dirty="0" smtClean="0"/>
              <a:t>Limited ability to walk</a:t>
            </a:r>
          </a:p>
          <a:p>
            <a:pPr lvl="1"/>
            <a:r>
              <a:rPr lang="en-GB" sz="2200" dirty="0" smtClean="0"/>
              <a:t>Reduced hearing or  reduced sight ( other than that requiring wearing of glasses)</a:t>
            </a:r>
          </a:p>
          <a:p>
            <a:pPr lvl="1"/>
            <a:r>
              <a:rPr lang="en-GB" sz="2200" dirty="0" err="1" smtClean="0"/>
              <a:t>Asbergers</a:t>
            </a:r>
            <a:r>
              <a:rPr lang="en-GB" sz="2200" dirty="0" smtClean="0"/>
              <a:t>? </a:t>
            </a:r>
          </a:p>
          <a:p>
            <a:pPr lvl="1"/>
            <a:r>
              <a:rPr lang="en-GB" sz="2200" dirty="0" smtClean="0"/>
              <a:t>Dyslexia</a:t>
            </a:r>
          </a:p>
          <a:p>
            <a:pPr lvl="1"/>
            <a:r>
              <a:rPr lang="en-GB" sz="2200" dirty="0" smtClean="0"/>
              <a:t>Arthritis</a:t>
            </a:r>
          </a:p>
          <a:p>
            <a:pPr lvl="1"/>
            <a:endParaRPr lang="en-GB" sz="2200" dirty="0" smtClean="0"/>
          </a:p>
          <a:p>
            <a:pPr lvl="1"/>
            <a:endParaRPr lang="en-GB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this mean in practice?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Second</a:t>
            </a:r>
          </a:p>
          <a:p>
            <a:pPr lvl="1"/>
            <a:r>
              <a:rPr lang="en-GB" dirty="0" smtClean="0"/>
              <a:t>The impairment must have the long term adverse effect </a:t>
            </a:r>
          </a:p>
          <a:p>
            <a:pPr lvl="1"/>
            <a:r>
              <a:rPr lang="en-GB" dirty="0" smtClean="0"/>
              <a:t>obesity can be a disability if it has a serious limiting effect </a:t>
            </a:r>
          </a:p>
          <a:p>
            <a:pPr lvl="1"/>
            <a:r>
              <a:rPr lang="en-GB" dirty="0" smtClean="0"/>
              <a:t>Depression may or may not be  a disability depending on the effect and the length of the effect</a:t>
            </a:r>
          </a:p>
          <a:p>
            <a:pPr lvl="1"/>
            <a:r>
              <a:rPr lang="en-GB" dirty="0" smtClean="0"/>
              <a:t>Test is functional not medical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Equality Act 2010</a:t>
            </a:r>
            <a:br>
              <a:rPr lang="en-GB" dirty="0" smtClean="0"/>
            </a:br>
            <a:r>
              <a:rPr lang="en-GB" dirty="0" smtClean="0"/>
              <a:t>The Protected characteristics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700808"/>
            <a:ext cx="7712025" cy="4241205"/>
          </a:xfrm>
        </p:spPr>
        <p:txBody>
          <a:bodyPr/>
          <a:lstStyle/>
          <a:p>
            <a:r>
              <a:rPr lang="en-GB" sz="2200" dirty="0" smtClean="0"/>
              <a:t>If an impairment ceases to have a substantial effect on a persons ability it is to be treated as continuing to have the effect if it is </a:t>
            </a:r>
            <a:r>
              <a:rPr lang="en-GB" sz="2200" b="1" i="1" dirty="0" smtClean="0"/>
              <a:t>likely to recur </a:t>
            </a:r>
            <a:r>
              <a:rPr lang="en-GB" sz="2200" dirty="0" smtClean="0"/>
              <a:t>( s 2(2) schedule 1 EqA 2010)</a:t>
            </a:r>
          </a:p>
          <a:p>
            <a:r>
              <a:rPr lang="en-GB" sz="2200" dirty="0" smtClean="0"/>
              <a:t>A </a:t>
            </a:r>
            <a:r>
              <a:rPr lang="en-GB" sz="2200" b="1" i="1" dirty="0" smtClean="0"/>
              <a:t>severe disfigurement </a:t>
            </a:r>
            <a:r>
              <a:rPr lang="en-GB" sz="2200" dirty="0" smtClean="0"/>
              <a:t>is to be treated as having the substantial adverse effect (s 2(3) </a:t>
            </a:r>
            <a:r>
              <a:rPr lang="en-GB" sz="2200" dirty="0" err="1" smtClean="0"/>
              <a:t>Sch</a:t>
            </a:r>
            <a:r>
              <a:rPr lang="en-GB" sz="2200" dirty="0" smtClean="0"/>
              <a:t> 1 EqA 2010)</a:t>
            </a:r>
          </a:p>
          <a:p>
            <a:r>
              <a:rPr lang="en-GB" sz="2200" dirty="0" smtClean="0"/>
              <a:t>Substantial adverse effect is to be judged </a:t>
            </a:r>
            <a:r>
              <a:rPr lang="en-GB" sz="2200" b="1" i="1" dirty="0" smtClean="0"/>
              <a:t>disregarding the effect of medical treatment </a:t>
            </a:r>
            <a:r>
              <a:rPr lang="en-GB" sz="2200" dirty="0" smtClean="0"/>
              <a:t>or other measures being taken to correct, including the use of prosthesis but excluding spectacles and contact lenses ( s 1(5) </a:t>
            </a:r>
            <a:r>
              <a:rPr lang="en-GB" sz="2200" dirty="0" err="1" smtClean="0"/>
              <a:t>sch</a:t>
            </a:r>
            <a:r>
              <a:rPr lang="en-GB" sz="2200" dirty="0" smtClean="0"/>
              <a:t> 1 EqA 2010)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www.7br.co.uk - Email : crayner@7br.co.uk - tel clerks: 020 7242 3555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Equality Act 2010</a:t>
            </a:r>
            <a:br>
              <a:rPr lang="en-GB" dirty="0" smtClean="0"/>
            </a:br>
            <a:r>
              <a:rPr lang="en-GB" dirty="0" smtClean="0"/>
              <a:t>The Protected characteristic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Some medical conditions are automatically considered as disabilities including cancer; Hiv and Multiple sclerosis although not obesity</a:t>
            </a:r>
          </a:p>
          <a:p>
            <a:r>
              <a:rPr lang="en-GB" sz="2400" dirty="0" smtClean="0"/>
              <a:t>Progressive conditions will be treated as having an impairment which has a SAE if the condition </a:t>
            </a:r>
            <a:r>
              <a:rPr lang="en-GB" sz="2400" b="1" i="1" dirty="0" smtClean="0"/>
              <a:t>is likely to result in the person having such an impairment 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www.7br.co.uk - Email : crayner@7br.co.uk - tel clerks: 020 7242 3555</a:t>
            </a:r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Direct Discrimination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sz="2800" dirty="0" smtClean="0"/>
              <a:t>One person ( A) discriminates against another (B) if</a:t>
            </a:r>
          </a:p>
          <a:p>
            <a:pPr>
              <a:buNone/>
            </a:pPr>
            <a:r>
              <a:rPr lang="en-GB" sz="2800" dirty="0" smtClean="0"/>
              <a:t>	</a:t>
            </a:r>
            <a:r>
              <a:rPr lang="en-GB" sz="2800" i="1" dirty="0" smtClean="0"/>
              <a:t>Because of a protected characteristic A treats B less favourably that A treats or would treat others</a:t>
            </a:r>
          </a:p>
          <a:p>
            <a:pPr>
              <a:buNone/>
            </a:pPr>
            <a:r>
              <a:rPr lang="en-GB" sz="2800" dirty="0" smtClean="0"/>
              <a:t>Direct Discrimination is about comparison of treatment – different and adverse treatment because of disability is unlawful</a:t>
            </a:r>
          </a:p>
          <a:p>
            <a:endParaRPr lang="en-GB" sz="2800" dirty="0" smtClean="0"/>
          </a:p>
          <a:p>
            <a:pPr>
              <a:buNone/>
            </a:pPr>
            <a:endParaRPr lang="en-GB" sz="2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www.7br.co.uk - Email : crayner@7br.co.uk - tel clerks: 020 7242 3555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Direct Discrimination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0013" y="1628800"/>
            <a:ext cx="7313612" cy="4313213"/>
          </a:xfrm>
        </p:spPr>
        <p:txBody>
          <a:bodyPr/>
          <a:lstStyle/>
          <a:p>
            <a:pPr lvl="1"/>
            <a:r>
              <a:rPr lang="en-GB" sz="2400" dirty="0" smtClean="0"/>
              <a:t>Can be unknowing or unconscious person does  – no need for a motive or a deliberate act</a:t>
            </a:r>
          </a:p>
          <a:p>
            <a:pPr lvl="1"/>
            <a:r>
              <a:rPr lang="en-GB" sz="2400" dirty="0" smtClean="0"/>
              <a:t>Can be based on prejudice or assumptions about the disabled which are well meant</a:t>
            </a:r>
          </a:p>
          <a:p>
            <a:pPr lvl="1"/>
            <a:r>
              <a:rPr lang="en-GB" sz="2400" dirty="0" smtClean="0"/>
              <a:t>Can arise because of a persons associations with others ( i.e. if caring for a disabled person or living with or having a partner who is disabled)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www.7br.co.uk - Email : crayner@7br.co.uk - tel clerks: 020 7242 3555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for Landmark Chambers</Template>
  <TotalTime>2208</TotalTime>
  <Words>1680</Words>
  <Application>Microsoft Office PowerPoint</Application>
  <PresentationFormat>On-screen Show (4:3)</PresentationFormat>
  <Paragraphs>169</Paragraphs>
  <Slides>32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Theme1</vt:lpstr>
      <vt:lpstr>Disabled People’s Rights to Housing – Using the Equality Act 2010</vt:lpstr>
      <vt:lpstr>Who is covered by the act?</vt:lpstr>
      <vt:lpstr>Who is disabled within the EA 2010?</vt:lpstr>
      <vt:lpstr>What does this mean in practice?</vt:lpstr>
      <vt:lpstr>What does this mean in practice?</vt:lpstr>
      <vt:lpstr>The Equality Act 2010 The Protected characteristics</vt:lpstr>
      <vt:lpstr>The Equality Act 2010 The Protected characteristic</vt:lpstr>
      <vt:lpstr>Direct Discrimination </vt:lpstr>
      <vt:lpstr>Direct Discrimination </vt:lpstr>
      <vt:lpstr>Direct Discrimination</vt:lpstr>
      <vt:lpstr>Direct Discrimination</vt:lpstr>
      <vt:lpstr>Forms of Direct Discrimination </vt:lpstr>
      <vt:lpstr>Discrimination arising from Disability</vt:lpstr>
      <vt:lpstr> Examples of Something arising from the disability </vt:lpstr>
      <vt:lpstr>Justifying the discrimination</vt:lpstr>
      <vt:lpstr>Disability Discrimination and knowledge</vt:lpstr>
      <vt:lpstr>Indirect discrimination</vt:lpstr>
      <vt:lpstr>Indirect discrimination</vt:lpstr>
      <vt:lpstr>Indirect Discrimination</vt:lpstr>
      <vt:lpstr>Indirect discrimination </vt:lpstr>
      <vt:lpstr> Service Provision –  Section 29 EQA 2010</vt:lpstr>
      <vt:lpstr>Service Provision –  Section 29 EQA 2010</vt:lpstr>
      <vt:lpstr>Service Provision –  Section 29 EQA 2010</vt:lpstr>
      <vt:lpstr>Service Provision –  Section 29 EQA 2010</vt:lpstr>
      <vt:lpstr>a service-provider might discriminate </vt:lpstr>
      <vt:lpstr>Premises  section 35 EqA 2010</vt:lpstr>
      <vt:lpstr>Premises  section 35 EqA 2010</vt:lpstr>
      <vt:lpstr>Duty to make reasonable adjustments</vt:lpstr>
      <vt:lpstr>Duty to make reasonable adjustments</vt:lpstr>
      <vt:lpstr>Duty to make reasonable adjustments means that</vt:lpstr>
      <vt:lpstr>Duty to make reasonable adjustments – service and premises- Schedule 4 EqA 2010</vt:lpstr>
      <vt:lpstr>Duty to make reasonable adjustments – service and premises schedule 4 EqA 2010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Disabled Rights to Housing – Using the Equality Act 2010</dc:title>
  <dc:creator>Windows User</dc:creator>
  <cp:lastModifiedBy>Svetlana Kotova</cp:lastModifiedBy>
  <cp:revision>39</cp:revision>
  <cp:lastPrinted>2017-09-13T12:46:00Z</cp:lastPrinted>
  <dcterms:created xsi:type="dcterms:W3CDTF">2017-09-08T10:24:53Z</dcterms:created>
  <dcterms:modified xsi:type="dcterms:W3CDTF">2017-09-13T13:48:19Z</dcterms:modified>
</cp:coreProperties>
</file>